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33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ainstreamtj.wordpress.com/resources/tj-in-courts/" TargetMode="External"/><Relationship Id="rId2" Type="http://schemas.openxmlformats.org/officeDocument/2006/relationships/hyperlink" Target="http://www.intltj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01868"/>
            <a:ext cx="12192000" cy="77577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400" dirty="0"/>
              <a:t>Therapeutic Jurisprudence Practice in Courts</a:t>
            </a:r>
            <a:br>
              <a:rPr lang="en-US" sz="4400" dirty="0"/>
            </a:br>
            <a:endParaRPr lang="en-US" sz="1800" dirty="0"/>
          </a:p>
        </p:txBody>
      </p:sp>
      <p:sp>
        <p:nvSpPr>
          <p:cNvPr id="390" name="막힌 원호 389">
            <a:extLst>
              <a:ext uri="{FF2B5EF4-FFF2-40B4-BE49-F238E27FC236}">
                <a16:creationId xmlns:a16="http://schemas.microsoft.com/office/drawing/2014/main" id="{5498DA13-78AE-4C26-8428-95AC91E84608}"/>
              </a:ext>
            </a:extLst>
          </p:cNvPr>
          <p:cNvSpPr/>
          <p:nvPr/>
        </p:nvSpPr>
        <p:spPr>
          <a:xfrm>
            <a:off x="4462223" y="2320660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1" name="막힌 원호 390">
            <a:extLst>
              <a:ext uri="{FF2B5EF4-FFF2-40B4-BE49-F238E27FC236}">
                <a16:creationId xmlns:a16="http://schemas.microsoft.com/office/drawing/2014/main" id="{7C831986-F89C-42D4-BB13-5BC28A1685A4}"/>
              </a:ext>
            </a:extLst>
          </p:cNvPr>
          <p:cNvSpPr/>
          <p:nvPr/>
        </p:nvSpPr>
        <p:spPr>
          <a:xfrm rot="5400000">
            <a:off x="4689936" y="2320660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2" name="막힌 원호 391">
            <a:extLst>
              <a:ext uri="{FF2B5EF4-FFF2-40B4-BE49-F238E27FC236}">
                <a16:creationId xmlns:a16="http://schemas.microsoft.com/office/drawing/2014/main" id="{AC8543D1-CE55-41EE-91DF-8B3757C76BF9}"/>
              </a:ext>
            </a:extLst>
          </p:cNvPr>
          <p:cNvSpPr/>
          <p:nvPr/>
        </p:nvSpPr>
        <p:spPr>
          <a:xfrm rot="10800000">
            <a:off x="4689937" y="2574064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3" name="막힌 원호 392">
            <a:extLst>
              <a:ext uri="{FF2B5EF4-FFF2-40B4-BE49-F238E27FC236}">
                <a16:creationId xmlns:a16="http://schemas.microsoft.com/office/drawing/2014/main" id="{BFA274AF-5DEC-4F04-9573-668F85FABEB2}"/>
              </a:ext>
            </a:extLst>
          </p:cNvPr>
          <p:cNvSpPr/>
          <p:nvPr/>
        </p:nvSpPr>
        <p:spPr>
          <a:xfrm rot="16200000">
            <a:off x="4462223" y="2574064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94" name="Group 11">
            <a:extLst>
              <a:ext uri="{FF2B5EF4-FFF2-40B4-BE49-F238E27FC236}">
                <a16:creationId xmlns:a16="http://schemas.microsoft.com/office/drawing/2014/main" id="{8F119A09-E945-49AC-AEFB-AB4565B0F8BA}"/>
              </a:ext>
            </a:extLst>
          </p:cNvPr>
          <p:cNvGrpSpPr/>
          <p:nvPr/>
        </p:nvGrpSpPr>
        <p:grpSpPr>
          <a:xfrm>
            <a:off x="1174134" y="2955846"/>
            <a:ext cx="4031647" cy="1882991"/>
            <a:chOff x="-3942020" y="5624059"/>
            <a:chExt cx="2816609" cy="1882991"/>
          </a:xfrm>
        </p:grpSpPr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0422E197-093B-41B1-8BAD-26CE09B382EA}"/>
                </a:ext>
              </a:extLst>
            </p:cNvPr>
            <p:cNvSpPr txBox="1"/>
            <p:nvPr/>
          </p:nvSpPr>
          <p:spPr>
            <a:xfrm>
              <a:off x="-3169828" y="5624059"/>
              <a:ext cx="2044417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4"/>
                  </a:solidFill>
                  <a:cs typeface="Calibri" pitchFamily="34" charset="0"/>
                </a:rPr>
                <a:t>Solution-Focused</a:t>
              </a:r>
              <a:endParaRPr lang="ko-KR" altLang="en-US" sz="1600" b="1" dirty="0">
                <a:solidFill>
                  <a:schemeClr val="accent4"/>
                </a:solidFill>
                <a:cs typeface="Calibri" pitchFamily="34" charset="0"/>
              </a:endParaRP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E4BF806E-8830-4FAE-83FC-A3DFDEE7C78A}"/>
                </a:ext>
              </a:extLst>
            </p:cNvPr>
            <p:cNvSpPr txBox="1"/>
            <p:nvPr/>
          </p:nvSpPr>
          <p:spPr>
            <a:xfrm>
              <a:off x="-3942020" y="5937390"/>
              <a:ext cx="2050360" cy="156966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Legal actors motivate engagement &amp; behavioral change to improve wellbeing of people &amp; communities / Value dignity, agency &amp; self-determination of participants / Use active listening, dialogue &amp; other evidence-based tools &amp; techniques / Work in a multi-disciplinary way with non-legal supports</a:t>
              </a:r>
              <a:endPara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7" name="Group 14">
            <a:extLst>
              <a:ext uri="{FF2B5EF4-FFF2-40B4-BE49-F238E27FC236}">
                <a16:creationId xmlns:a16="http://schemas.microsoft.com/office/drawing/2014/main" id="{A27EAC80-7A52-4D96-8575-632107100C37}"/>
              </a:ext>
            </a:extLst>
          </p:cNvPr>
          <p:cNvGrpSpPr/>
          <p:nvPr/>
        </p:nvGrpSpPr>
        <p:grpSpPr>
          <a:xfrm>
            <a:off x="8175260" y="2363942"/>
            <a:ext cx="2961180" cy="1286512"/>
            <a:chOff x="977366" y="2824354"/>
            <a:chExt cx="2068754" cy="1286512"/>
          </a:xfrm>
        </p:grpSpPr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F89341C5-23CA-4EFB-9BBD-93E985986FA6}"/>
                </a:ext>
              </a:extLst>
            </p:cNvPr>
            <p:cNvSpPr txBox="1"/>
            <p:nvPr/>
          </p:nvSpPr>
          <p:spPr>
            <a:xfrm>
              <a:off x="977366" y="2824354"/>
              <a:ext cx="2044417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600" b="1" dirty="0">
                  <a:solidFill>
                    <a:srgbClr val="EEB500"/>
                  </a:solidFill>
                  <a:cs typeface="Calibri" pitchFamily="34" charset="0"/>
                </a:rPr>
                <a:t>Inclusive</a:t>
              </a:r>
              <a:endParaRPr lang="ko-KR" altLang="en-US" sz="1600" b="1" dirty="0">
                <a:solidFill>
                  <a:srgbClr val="EEB500"/>
                </a:solidFill>
                <a:cs typeface="Calibri" pitchFamily="34" charset="0"/>
              </a:endParaRP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EC2983EE-62FD-4E7A-8526-EA6BCDB39C0C}"/>
                </a:ext>
              </a:extLst>
            </p:cNvPr>
            <p:cNvSpPr txBox="1"/>
            <p:nvPr/>
          </p:nvSpPr>
          <p:spPr>
            <a:xfrm>
              <a:off x="995760" y="3095203"/>
              <a:ext cx="2050360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Legal actors - Understand &amp; are respectful of First Nations culture / Recognise, respect &amp; support people with lived experience of disability / Understand &amp; are respectful of Diversity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0" name="Group 17">
            <a:extLst>
              <a:ext uri="{FF2B5EF4-FFF2-40B4-BE49-F238E27FC236}">
                <a16:creationId xmlns:a16="http://schemas.microsoft.com/office/drawing/2014/main" id="{38DD5553-5747-4966-B52A-CA3674DF96CE}"/>
              </a:ext>
            </a:extLst>
          </p:cNvPr>
          <p:cNvGrpSpPr/>
          <p:nvPr/>
        </p:nvGrpSpPr>
        <p:grpSpPr>
          <a:xfrm>
            <a:off x="1117536" y="1448454"/>
            <a:ext cx="2991448" cy="1714232"/>
            <a:chOff x="1003191" y="3876162"/>
            <a:chExt cx="2089901" cy="1714232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D46495B4-CCEF-466D-8F5A-4DE193D341DB}"/>
                </a:ext>
              </a:extLst>
            </p:cNvPr>
            <p:cNvSpPr txBox="1"/>
            <p:nvPr/>
          </p:nvSpPr>
          <p:spPr>
            <a:xfrm>
              <a:off x="1003191" y="3876162"/>
              <a:ext cx="2044417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600" b="1" dirty="0">
                  <a:solidFill>
                    <a:schemeClr val="accent1"/>
                  </a:solidFill>
                  <a:cs typeface="Calibri" pitchFamily="34" charset="0"/>
                </a:rPr>
                <a:t>Procedurally Fair </a:t>
              </a:r>
              <a:endParaRPr lang="ko-KR" altLang="en-US" sz="1600" b="1" dirty="0">
                <a:solidFill>
                  <a:schemeClr val="accent1"/>
                </a:solidFill>
                <a:cs typeface="Calibri" pitchFamily="34" charset="0"/>
              </a:endParaRP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55110919-CFA8-487F-9AEA-E337D9221893}"/>
                </a:ext>
              </a:extLst>
            </p:cNvPr>
            <p:cNvSpPr txBox="1"/>
            <p:nvPr/>
          </p:nvSpPr>
          <p:spPr>
            <a:xfrm>
              <a:off x="1042732" y="4205399"/>
              <a:ext cx="2050360" cy="138499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Legal actors – judiciary, lawyers, prosecutors, court staff - give 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voice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to participants, show 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respect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build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trust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through an ethic of care, ensure participants 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understand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processes &amp; decisions and try to be 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helpful</a:t>
              </a:r>
            </a:p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04" name="TextBox 403">
            <a:extLst>
              <a:ext uri="{FF2B5EF4-FFF2-40B4-BE49-F238E27FC236}">
                <a16:creationId xmlns:a16="http://schemas.microsoft.com/office/drawing/2014/main" id="{486BB115-4FB6-47B2-BFF4-EF1C66A702BF}"/>
              </a:ext>
            </a:extLst>
          </p:cNvPr>
          <p:cNvSpPr txBox="1"/>
          <p:nvPr/>
        </p:nvSpPr>
        <p:spPr>
          <a:xfrm>
            <a:off x="6780950" y="4505622"/>
            <a:ext cx="292634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0"/>
              </a:rPr>
              <a:t>Compassionate</a:t>
            </a:r>
            <a:endParaRPr lang="ko-KR" altLang="en-US" sz="1600" b="1" dirty="0">
              <a:solidFill>
                <a:schemeClr val="accent1">
                  <a:lumMod val="75000"/>
                </a:schemeClr>
              </a:solidFill>
              <a:cs typeface="Calibri" pitchFamily="34" charset="0"/>
            </a:endParaRPr>
          </a:p>
        </p:txBody>
      </p:sp>
      <p:cxnSp>
        <p:nvCxnSpPr>
          <p:cNvPr id="406" name="Elbow Connector 24">
            <a:extLst>
              <a:ext uri="{FF2B5EF4-FFF2-40B4-BE49-F238E27FC236}">
                <a16:creationId xmlns:a16="http://schemas.microsoft.com/office/drawing/2014/main" id="{53A49E0E-554F-452F-B48E-493768049691}"/>
              </a:ext>
            </a:extLst>
          </p:cNvPr>
          <p:cNvCxnSpPr/>
          <p:nvPr/>
        </p:nvCxnSpPr>
        <p:spPr>
          <a:xfrm flipV="1">
            <a:off x="4161512" y="5237475"/>
            <a:ext cx="648072" cy="203330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Elbow Connector 27">
            <a:extLst>
              <a:ext uri="{FF2B5EF4-FFF2-40B4-BE49-F238E27FC236}">
                <a16:creationId xmlns:a16="http://schemas.microsoft.com/office/drawing/2014/main" id="{0F7DAFDB-52D3-48EA-9661-325EBFD69F73}"/>
              </a:ext>
            </a:extLst>
          </p:cNvPr>
          <p:cNvCxnSpPr/>
          <p:nvPr/>
        </p:nvCxnSpPr>
        <p:spPr>
          <a:xfrm>
            <a:off x="4080626" y="2690561"/>
            <a:ext cx="648072" cy="196834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Elbow Connector 34">
            <a:extLst>
              <a:ext uri="{FF2B5EF4-FFF2-40B4-BE49-F238E27FC236}">
                <a16:creationId xmlns:a16="http://schemas.microsoft.com/office/drawing/2014/main" id="{E0957C93-A030-4E1C-A415-BEFA670B092C}"/>
              </a:ext>
            </a:extLst>
          </p:cNvPr>
          <p:cNvCxnSpPr/>
          <p:nvPr/>
        </p:nvCxnSpPr>
        <p:spPr>
          <a:xfrm rot="10800000">
            <a:off x="7506547" y="4959378"/>
            <a:ext cx="638511" cy="196979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Elbow Connector 35">
            <a:extLst>
              <a:ext uri="{FF2B5EF4-FFF2-40B4-BE49-F238E27FC236}">
                <a16:creationId xmlns:a16="http://schemas.microsoft.com/office/drawing/2014/main" id="{B6D61209-B8A3-4D5A-B188-E8DBA137FB25}"/>
              </a:ext>
            </a:extLst>
          </p:cNvPr>
          <p:cNvCxnSpPr/>
          <p:nvPr/>
        </p:nvCxnSpPr>
        <p:spPr>
          <a:xfrm rot="10800000" flipV="1">
            <a:off x="7542713" y="2608169"/>
            <a:ext cx="576064" cy="196834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TextBox 409">
            <a:extLst>
              <a:ext uri="{FF2B5EF4-FFF2-40B4-BE49-F238E27FC236}">
                <a16:creationId xmlns:a16="http://schemas.microsoft.com/office/drawing/2014/main" id="{584A0461-1867-416B-8135-9D522ED8C5D4}"/>
              </a:ext>
            </a:extLst>
          </p:cNvPr>
          <p:cNvSpPr txBox="1"/>
          <p:nvPr/>
        </p:nvSpPr>
        <p:spPr>
          <a:xfrm>
            <a:off x="5246387" y="3162686"/>
            <a:ext cx="16281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Therapeutic Jurisprudence  practice in courts respects the law and due process 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and is….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7ADF55-96DD-DC49-BDC1-4DC90DC810CE}"/>
              </a:ext>
            </a:extLst>
          </p:cNvPr>
          <p:cNvSpPr/>
          <p:nvPr/>
        </p:nvSpPr>
        <p:spPr>
          <a:xfrm>
            <a:off x="3996" y="5156357"/>
            <a:ext cx="4141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Legal actors - Understand the impacts of trauma / </a:t>
            </a:r>
          </a:p>
          <a:p>
            <a:pPr algn="r"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Practice consistency, trustworthiness, choice, collaboration, empowerment / </a:t>
            </a:r>
          </a:p>
          <a:p>
            <a:pPr algn="r"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Understand ‘difficult’ behaviour as maybe </a:t>
            </a:r>
          </a:p>
          <a:p>
            <a:pPr algn="r"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coping or self-protection mechanism; </a:t>
            </a:r>
          </a:p>
          <a:p>
            <a:pPr algn="r"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Take a strengths-based approach</a:t>
            </a:r>
            <a:endParaRPr lang="en-AU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7C6BD6-FC01-3B4A-B039-A6D7FDDE4B3E}"/>
              </a:ext>
            </a:extLst>
          </p:cNvPr>
          <p:cNvSpPr/>
          <p:nvPr/>
        </p:nvSpPr>
        <p:spPr>
          <a:xfrm>
            <a:off x="739472" y="6573723"/>
            <a:ext cx="97507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chemeClr val="bg1"/>
                </a:solidFill>
              </a:rPr>
              <a:t>A resource of the International Society for TJ </a:t>
            </a:r>
            <a:r>
              <a:rPr lang="en-AU" sz="1200" dirty="0">
                <a:solidFill>
                  <a:schemeClr val="bg1"/>
                </a:solidFill>
                <a:hlinkClick r:id="rId2"/>
              </a:rPr>
              <a:t>www.intltj.com</a:t>
            </a:r>
            <a:r>
              <a:rPr lang="en-AU" sz="1200" dirty="0">
                <a:solidFill>
                  <a:schemeClr val="bg1"/>
                </a:solidFill>
              </a:rPr>
              <a:t>   For links to further resources see: </a:t>
            </a:r>
            <a:r>
              <a:rPr lang="en-AU" sz="1200" dirty="0">
                <a:solidFill>
                  <a:schemeClr val="bg1"/>
                </a:solidFill>
                <a:hlinkClick r:id="rId3"/>
              </a:rPr>
              <a:t>www.mainstreamtj.wordpress.com/tj-in-courts/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26" name="Elbow Connector 24">
            <a:extLst>
              <a:ext uri="{FF2B5EF4-FFF2-40B4-BE49-F238E27FC236}">
                <a16:creationId xmlns:a16="http://schemas.microsoft.com/office/drawing/2014/main" id="{E4FC56C4-B5E7-9D4D-83A4-423D9EAA7022}"/>
              </a:ext>
            </a:extLst>
          </p:cNvPr>
          <p:cNvCxnSpPr/>
          <p:nvPr/>
        </p:nvCxnSpPr>
        <p:spPr>
          <a:xfrm flipV="1">
            <a:off x="4021547" y="3974800"/>
            <a:ext cx="648072" cy="203330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34">
            <a:extLst>
              <a:ext uri="{FF2B5EF4-FFF2-40B4-BE49-F238E27FC236}">
                <a16:creationId xmlns:a16="http://schemas.microsoft.com/office/drawing/2014/main" id="{DF01B490-AB03-4C4A-8773-42219C7D99E9}"/>
              </a:ext>
            </a:extLst>
          </p:cNvPr>
          <p:cNvCxnSpPr/>
          <p:nvPr/>
        </p:nvCxnSpPr>
        <p:spPr>
          <a:xfrm rot="10800000">
            <a:off x="7555475" y="3965329"/>
            <a:ext cx="638511" cy="196979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FCADF8A-C7AF-754A-8F7C-986FAFD1EBCC}"/>
              </a:ext>
            </a:extLst>
          </p:cNvPr>
          <p:cNvSpPr txBox="1"/>
          <p:nvPr/>
        </p:nvSpPr>
        <p:spPr>
          <a:xfrm>
            <a:off x="8244122" y="1279177"/>
            <a:ext cx="292634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600" b="1" dirty="0">
                <a:solidFill>
                  <a:schemeClr val="accent3">
                    <a:lumMod val="50000"/>
                  </a:schemeClr>
                </a:solidFill>
                <a:cs typeface="Calibri" pitchFamily="34" charset="0"/>
              </a:rPr>
              <a:t>Person Centred</a:t>
            </a:r>
            <a:endParaRPr lang="ko-KR" altLang="en-US" sz="1600" b="1" dirty="0">
              <a:solidFill>
                <a:schemeClr val="accent3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752604-07DF-2248-9C44-2FD2E2325F72}"/>
              </a:ext>
            </a:extLst>
          </p:cNvPr>
          <p:cNvSpPr txBox="1"/>
          <p:nvPr/>
        </p:nvSpPr>
        <p:spPr>
          <a:xfrm>
            <a:off x="8244122" y="1516608"/>
            <a:ext cx="2934850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Programs are designed with the needs and lived experience of participants at the centre.  Lawyers support their clients to make their own decisions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0" name="Group 20">
            <a:extLst>
              <a:ext uri="{FF2B5EF4-FFF2-40B4-BE49-F238E27FC236}">
                <a16:creationId xmlns:a16="http://schemas.microsoft.com/office/drawing/2014/main" id="{ACEFB4F1-7B67-E64C-9D3A-2A652432A093}"/>
              </a:ext>
            </a:extLst>
          </p:cNvPr>
          <p:cNvGrpSpPr/>
          <p:nvPr/>
        </p:nvGrpSpPr>
        <p:grpSpPr>
          <a:xfrm>
            <a:off x="1068668" y="4847755"/>
            <a:ext cx="3048706" cy="525976"/>
            <a:chOff x="1014007" y="5888588"/>
            <a:chExt cx="2129903" cy="52597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187CF24-9B18-7E44-8054-A8C06094308D}"/>
                </a:ext>
              </a:extLst>
            </p:cNvPr>
            <p:cNvSpPr txBox="1"/>
            <p:nvPr/>
          </p:nvSpPr>
          <p:spPr>
            <a:xfrm>
              <a:off x="1099493" y="5888588"/>
              <a:ext cx="2044417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600" b="1" dirty="0">
                  <a:solidFill>
                    <a:schemeClr val="accent2"/>
                  </a:solidFill>
                  <a:cs typeface="Calibri" pitchFamily="34" charset="0"/>
                </a:rPr>
                <a:t>Trauma informed</a:t>
              </a:r>
              <a:endParaRPr lang="ko-KR" altLang="en-US" sz="1600" b="1" dirty="0">
                <a:solidFill>
                  <a:schemeClr val="accent2"/>
                </a:solidFill>
                <a:cs typeface="Calibri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74C4CF-9198-F049-AAD9-9CBA903405E3}"/>
                </a:ext>
              </a:extLst>
            </p:cNvPr>
            <p:cNvSpPr txBox="1"/>
            <p:nvPr/>
          </p:nvSpPr>
          <p:spPr>
            <a:xfrm>
              <a:off x="1014007" y="6137565"/>
              <a:ext cx="2050360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56CB2526-CD9A-8A45-AC05-9469D0B16412}"/>
              </a:ext>
            </a:extLst>
          </p:cNvPr>
          <p:cNvSpPr/>
          <p:nvPr/>
        </p:nvSpPr>
        <p:spPr>
          <a:xfrm>
            <a:off x="8098293" y="4764498"/>
            <a:ext cx="41419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Legal actors endeavour to understand</a:t>
            </a:r>
          </a:p>
          <a:p>
            <a:pPr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&amp; alleviate challenges faced by court participants / A compassionate approach also supports the wellbeing of legal actors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634968-83AB-438B-98B1-9F46A5287349}"/>
              </a:ext>
            </a:extLst>
          </p:cNvPr>
          <p:cNvSpPr txBox="1"/>
          <p:nvPr/>
        </p:nvSpPr>
        <p:spPr>
          <a:xfrm>
            <a:off x="8201589" y="3724305"/>
            <a:ext cx="292634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600" b="1" dirty="0">
                <a:solidFill>
                  <a:srgbClr val="00B050"/>
                </a:solidFill>
                <a:cs typeface="Calibri" pitchFamily="34" charset="0"/>
              </a:rPr>
              <a:t>Respectful of human rights</a:t>
            </a:r>
            <a:endParaRPr lang="ko-KR" altLang="en-US" sz="1600" b="1" dirty="0">
              <a:solidFill>
                <a:srgbClr val="00B050"/>
              </a:solidFill>
              <a:cs typeface="Calibri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E2980-E916-4FF5-BBFD-0A533D233300}"/>
              </a:ext>
            </a:extLst>
          </p:cNvPr>
          <p:cNvSpPr txBox="1"/>
          <p:nvPr/>
        </p:nvSpPr>
        <p:spPr>
          <a:xfrm>
            <a:off x="8213285" y="3987487"/>
            <a:ext cx="293485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Human dignity is upheld through the application of human rights principles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6" name="Elbow Connector 34">
            <a:extLst>
              <a:ext uri="{FF2B5EF4-FFF2-40B4-BE49-F238E27FC236}">
                <a16:creationId xmlns:a16="http://schemas.microsoft.com/office/drawing/2014/main" id="{D7516079-C140-48FC-BC88-624E438A8E8F}"/>
              </a:ext>
            </a:extLst>
          </p:cNvPr>
          <p:cNvCxnSpPr>
            <a:cxnSpLocks/>
          </p:cNvCxnSpPr>
          <p:nvPr/>
        </p:nvCxnSpPr>
        <p:spPr>
          <a:xfrm rot="10800000">
            <a:off x="6815967" y="5661920"/>
            <a:ext cx="1340875" cy="379107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263ACA4-5DF4-4EC2-9E28-B11C7CCB467A}"/>
              </a:ext>
            </a:extLst>
          </p:cNvPr>
          <p:cNvSpPr txBox="1"/>
          <p:nvPr/>
        </p:nvSpPr>
        <p:spPr>
          <a:xfrm>
            <a:off x="8156842" y="5611661"/>
            <a:ext cx="292634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600" b="1" dirty="0">
                <a:solidFill>
                  <a:srgbClr val="92D050"/>
                </a:solidFill>
                <a:cs typeface="Calibri" pitchFamily="34" charset="0"/>
              </a:rPr>
              <a:t>Evolving </a:t>
            </a:r>
            <a:endParaRPr lang="ko-KR" altLang="en-US" sz="1600" b="1" dirty="0">
              <a:solidFill>
                <a:srgbClr val="92D050"/>
              </a:solidFill>
              <a:cs typeface="Calibri" pitchFamily="34" charset="0"/>
            </a:endParaRPr>
          </a:p>
        </p:txBody>
      </p:sp>
      <p:cxnSp>
        <p:nvCxnSpPr>
          <p:cNvPr id="39" name="Elbow Connector 35">
            <a:extLst>
              <a:ext uri="{FF2B5EF4-FFF2-40B4-BE49-F238E27FC236}">
                <a16:creationId xmlns:a16="http://schemas.microsoft.com/office/drawing/2014/main" id="{34A0129A-0D0B-4433-AA8F-16B7C8461F38}"/>
              </a:ext>
            </a:extLst>
          </p:cNvPr>
          <p:cNvCxnSpPr>
            <a:cxnSpLocks/>
          </p:cNvCxnSpPr>
          <p:nvPr/>
        </p:nvCxnSpPr>
        <p:spPr>
          <a:xfrm rot="10800000" flipV="1">
            <a:off x="7095912" y="2067944"/>
            <a:ext cx="1002381" cy="235664"/>
          </a:xfrm>
          <a:prstGeom prst="bentConnector3">
            <a:avLst/>
          </a:prstGeom>
          <a:ln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056A37C8-810A-428D-8DD1-E45ACDCB9E32}"/>
              </a:ext>
            </a:extLst>
          </p:cNvPr>
          <p:cNvSpPr/>
          <p:nvPr/>
        </p:nvSpPr>
        <p:spPr>
          <a:xfrm>
            <a:off x="8098293" y="5861003"/>
            <a:ext cx="4141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TJ is interdisciplinary. TJ practices are drawn from other relevant disciplines. As knowledge evolves in other disciplines it can be translated into new TJ practices.</a:t>
            </a: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11517</TotalTime>
  <Words>302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 Therapeutic Jurisprudence Practice in Courts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Magistrate Pauline Spencer (CSV)</cp:lastModifiedBy>
  <cp:revision>51</cp:revision>
  <dcterms:created xsi:type="dcterms:W3CDTF">2018-02-18T19:39:47Z</dcterms:created>
  <dcterms:modified xsi:type="dcterms:W3CDTF">2022-01-23T22:36:50Z</dcterms:modified>
</cp:coreProperties>
</file>