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15" d="100"/>
          <a:sy n="115" d="100"/>
        </p:scale>
        <p:origin x="50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68ED3D-88E0-48EF-8FCE-0FE1B6B51B83}"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1227711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8ED3D-88E0-48EF-8FCE-0FE1B6B51B83}"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313373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68ED3D-88E0-48EF-8FCE-0FE1B6B51B83}"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1006927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68ED3D-88E0-48EF-8FCE-0FE1B6B51B83}"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4023614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68ED3D-88E0-48EF-8FCE-0FE1B6B51B83}" type="datetimeFigureOut">
              <a:rPr lang="en-US" smtClean="0"/>
              <a:t>1/25/22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3985944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68ED3D-88E0-48EF-8FCE-0FE1B6B51B83}" type="datetimeFigureOut">
              <a:rPr lang="en-US" smtClean="0"/>
              <a:t>1/25/22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3065279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8ED3D-88E0-48EF-8FCE-0FE1B6B51B83}" type="datetimeFigureOut">
              <a:rPr lang="en-US" smtClean="0"/>
              <a:t>1/25/22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221152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8ED3D-88E0-48EF-8FCE-0FE1B6B51B83}"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1876334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8ED3D-88E0-48EF-8FCE-0FE1B6B51B83}"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320037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8ED3D-88E0-48EF-8FCE-0FE1B6B51B83}"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3120336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8ED3D-88E0-48EF-8FCE-0FE1B6B51B83}"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A4891-C008-41BA-9201-4B90E4DCB923}" type="slidenum">
              <a:rPr lang="en-US" smtClean="0"/>
              <a:t>‹#›</a:t>
            </a:fld>
            <a:endParaRPr lang="en-US"/>
          </a:p>
        </p:txBody>
      </p:sp>
    </p:spTree>
    <p:extLst>
      <p:ext uri="{BB962C8B-B14F-4D97-AF65-F5344CB8AC3E}">
        <p14:creationId xmlns:p14="http://schemas.microsoft.com/office/powerpoint/2010/main" val="1763116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8ED3D-88E0-48EF-8FCE-0FE1B6B51B83}" type="datetimeFigureOut">
              <a:rPr lang="en-US" smtClean="0"/>
              <a:t>1/25/22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5A4891-C008-41BA-9201-4B90E4DCB923}" type="slidenum">
              <a:rPr lang="en-US" smtClean="0"/>
              <a:t>‹#›</a:t>
            </a:fld>
            <a:endParaRPr lang="en-US"/>
          </a:p>
        </p:txBody>
      </p:sp>
    </p:spTree>
    <p:extLst>
      <p:ext uri="{BB962C8B-B14F-4D97-AF65-F5344CB8AC3E}">
        <p14:creationId xmlns:p14="http://schemas.microsoft.com/office/powerpoint/2010/main" val="1076646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TJ Vineyard</a:t>
            </a:r>
          </a:p>
        </p:txBody>
      </p:sp>
      <p:sp>
        <p:nvSpPr>
          <p:cNvPr id="3" name="Subtitle 2"/>
          <p:cNvSpPr>
            <a:spLocks noGrp="1"/>
          </p:cNvSpPr>
          <p:nvPr>
            <p:ph type="subTitle" idx="1"/>
          </p:nvPr>
        </p:nvSpPr>
        <p:spPr>
          <a:xfrm>
            <a:off x="1524000" y="3646283"/>
            <a:ext cx="9144000" cy="1655762"/>
          </a:xfrm>
        </p:spPr>
        <p:txBody>
          <a:bodyPr/>
          <a:lstStyle/>
          <a:p>
            <a:r>
              <a:rPr lang="en-US" dirty="0"/>
              <a:t>Procedural Justice(Legitimacy of Justice) and MORE: Voice as to WHAT?</a:t>
            </a:r>
          </a:p>
        </p:txBody>
      </p:sp>
    </p:spTree>
    <p:extLst>
      <p:ext uri="{BB962C8B-B14F-4D97-AF65-F5344CB8AC3E}">
        <p14:creationId xmlns:p14="http://schemas.microsoft.com/office/powerpoint/2010/main" val="213878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Procedural Justice</a:t>
            </a:r>
          </a:p>
        </p:txBody>
      </p:sp>
      <p:sp>
        <p:nvSpPr>
          <p:cNvPr id="3" name="Content Placeholder 2"/>
          <p:cNvSpPr>
            <a:spLocks noGrp="1"/>
          </p:cNvSpPr>
          <p:nvPr>
            <p:ph idx="1"/>
          </p:nvPr>
        </p:nvSpPr>
        <p:spPr/>
        <p:txBody>
          <a:bodyPr/>
          <a:lstStyle/>
          <a:p>
            <a:r>
              <a:rPr lang="en-US" dirty="0"/>
              <a:t>Voice, Validation, Respectful Treatment—leads to sense of fairness and greater compliance</a:t>
            </a:r>
          </a:p>
        </p:txBody>
      </p:sp>
    </p:spTree>
    <p:extLst>
      <p:ext uri="{BB962C8B-B14F-4D97-AF65-F5344CB8AC3E}">
        <p14:creationId xmlns:p14="http://schemas.microsoft.com/office/powerpoint/2010/main" val="54455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Test for Procedural Justice</a:t>
            </a:r>
          </a:p>
        </p:txBody>
      </p:sp>
      <p:sp>
        <p:nvSpPr>
          <p:cNvPr id="3" name="Text Placeholder 2"/>
          <p:cNvSpPr>
            <a:spLocks noGrp="1"/>
          </p:cNvSpPr>
          <p:nvPr>
            <p:ph type="body" idx="1"/>
          </p:nvPr>
        </p:nvSpPr>
        <p:spPr/>
        <p:txBody>
          <a:bodyPr>
            <a:normAutofit fontScale="85000" lnSpcReduction="20000"/>
          </a:bodyPr>
          <a:lstStyle/>
          <a:p>
            <a:r>
              <a:rPr lang="en-US" dirty="0"/>
              <a:t>1.At court today, did you have enough opportunity to tell the judge what you think he or she needed to hear about your situation?</a:t>
            </a:r>
          </a:p>
          <a:p>
            <a:r>
              <a:rPr lang="en-US" dirty="0"/>
              <a:t>2. Did the judge seem genuinely interested in you as a person?</a:t>
            </a:r>
          </a:p>
          <a:p>
            <a:r>
              <a:rPr lang="en-US" dirty="0"/>
              <a:t>3. Did the judge treat you respectfully? Fairly? Are you satisfied with how you were treated and dealt with?</a:t>
            </a:r>
          </a:p>
          <a:p>
            <a:endParaRPr lang="en-US" dirty="0"/>
          </a:p>
        </p:txBody>
      </p:sp>
    </p:spTree>
    <p:extLst>
      <p:ext uri="{BB962C8B-B14F-4D97-AF65-F5344CB8AC3E}">
        <p14:creationId xmlns:p14="http://schemas.microsoft.com/office/powerpoint/2010/main" val="4132126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by procedural justice alone, this statement could earn high marks: </a:t>
            </a:r>
          </a:p>
        </p:txBody>
      </p:sp>
      <p:sp>
        <p:nvSpPr>
          <p:cNvPr id="3" name="Text Placeholder 2"/>
          <p:cNvSpPr>
            <a:spLocks noGrp="1"/>
          </p:cNvSpPr>
          <p:nvPr>
            <p:ph type="body" idx="1"/>
          </p:nvPr>
        </p:nvSpPr>
        <p:spPr/>
        <p:txBody>
          <a:bodyPr>
            <a:normAutofit fontScale="92500" lnSpcReduction="10000"/>
          </a:bodyPr>
          <a:lstStyle/>
          <a:p>
            <a:r>
              <a:rPr lang="en-US" dirty="0"/>
              <a:t>“</a:t>
            </a:r>
            <a:r>
              <a:rPr lang="en-US" dirty="0" err="1"/>
              <a:t>Ms</a:t>
            </a:r>
            <a:r>
              <a:rPr lang="en-US" dirty="0"/>
              <a:t> Smith, I want to make sure you fully understand what we are doing in court today, and please raise your hand if you need for me or for someone else to speak up or to clarify anything. And when it is your turn to speak, please take your time, and don’t be nervous. I am here to make sure we have all the important information and that we have taken into account all the factors you regard as important.”</a:t>
            </a:r>
          </a:p>
          <a:p>
            <a:endParaRPr lang="en-US" dirty="0"/>
          </a:p>
        </p:txBody>
      </p:sp>
    </p:spTree>
    <p:extLst>
      <p:ext uri="{BB962C8B-B14F-4D97-AF65-F5344CB8AC3E}">
        <p14:creationId xmlns:p14="http://schemas.microsoft.com/office/powerpoint/2010/main" val="988316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fontScale="62500" lnSpcReduction="20000"/>
          </a:bodyPr>
          <a:lstStyle/>
          <a:p>
            <a:r>
              <a:rPr lang="en-US" dirty="0" err="1"/>
              <a:t>Eg</a:t>
            </a:r>
            <a:r>
              <a:rPr lang="en-US" dirty="0"/>
              <a:t>, 1. Relapse prevention planning (“rewinding”  a situation to see what went wrong and how to avoid high risk situations)</a:t>
            </a:r>
          </a:p>
          <a:p>
            <a:r>
              <a:rPr lang="en-US" dirty="0"/>
              <a:t>       2. Health care compliance principles(greater compliance if friend or family member is aware of a promise; compliance enhanced if the person is asked to summarize the agreement; compliance enhanced if the person is asked to suggest how this new time will be different)</a:t>
            </a:r>
          </a:p>
          <a:p>
            <a:r>
              <a:rPr lang="en-US" dirty="0"/>
              <a:t>3. There are many more, and the list constantly grows—condemning act but not the actor; reinforcing and praising positive efforts</a:t>
            </a:r>
          </a:p>
        </p:txBody>
      </p:sp>
      <p:sp>
        <p:nvSpPr>
          <p:cNvPr id="4" name="Title 3"/>
          <p:cNvSpPr>
            <a:spLocks noGrp="1"/>
          </p:cNvSpPr>
          <p:nvPr>
            <p:ph type="title"/>
          </p:nvPr>
        </p:nvSpPr>
        <p:spPr/>
        <p:txBody>
          <a:bodyPr>
            <a:normAutofit fontScale="90000"/>
          </a:bodyPr>
          <a:lstStyle/>
          <a:p>
            <a:r>
              <a:rPr lang="en-US" dirty="0"/>
              <a:t>The TJ Vineyard BEYOND procedural justice: </a:t>
            </a:r>
            <a:r>
              <a:rPr lang="en-US" i="1" dirty="0"/>
              <a:t>other</a:t>
            </a:r>
            <a:r>
              <a:rPr lang="en-US" dirty="0"/>
              <a:t> insights from psychology, criminology, social work..</a:t>
            </a:r>
          </a:p>
        </p:txBody>
      </p:sp>
    </p:spTree>
    <p:extLst>
      <p:ext uri="{BB962C8B-B14F-4D97-AF65-F5344CB8AC3E}">
        <p14:creationId xmlns:p14="http://schemas.microsoft.com/office/powerpoint/2010/main" val="198401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richer, more nuanced judicial dialogue guided by the vineyard:</a:t>
            </a:r>
          </a:p>
        </p:txBody>
      </p:sp>
      <p:sp>
        <p:nvSpPr>
          <p:cNvPr id="3" name="Text Placeholder 2"/>
          <p:cNvSpPr>
            <a:spLocks noGrp="1"/>
          </p:cNvSpPr>
          <p:nvPr>
            <p:ph type="body" idx="1"/>
          </p:nvPr>
        </p:nvSpPr>
        <p:spPr/>
        <p:txBody>
          <a:bodyPr>
            <a:normAutofit fontScale="55000" lnSpcReduction="20000"/>
          </a:bodyPr>
          <a:lstStyle/>
          <a:p>
            <a:r>
              <a:rPr lang="en-US" dirty="0"/>
              <a:t>“</a:t>
            </a:r>
            <a:r>
              <a:rPr lang="en-US" dirty="0" err="1"/>
              <a:t>Ms</a:t>
            </a:r>
            <a:r>
              <a:rPr lang="en-US" dirty="0"/>
              <a:t> Smith, I’d like you to tell me about when you’ve gotten into this situation(</a:t>
            </a:r>
            <a:r>
              <a:rPr lang="en-US" dirty="0" err="1"/>
              <a:t>eg</a:t>
            </a:r>
            <a:r>
              <a:rPr lang="en-US" dirty="0"/>
              <a:t>, DWI) in the past. Were you alone or with others? Which other people? People your own age or older people? Was it daytime or nighttime? In your neighborhood or elsewhere?</a:t>
            </a:r>
          </a:p>
          <a:p>
            <a:r>
              <a:rPr lang="en-US" dirty="0"/>
              <a:t>Now, Ms. Smith, this is an important point, so please think carefully about it: What do you propose to avoid getting into this situation in the future? Here is my concern: This didn’t work last time. Why do you think that will work for you now when it didn’t work for you a year ago? Are there changed circumstances? If so, what are they? What is different now?</a:t>
            </a:r>
          </a:p>
          <a:p>
            <a:r>
              <a:rPr lang="en-US" dirty="0"/>
              <a:t>Okay, now, when you were in court last time, you mentioned that you would like your Aunt Sylvia to be in court with you next time. Is she here today? Can you please tell  her, slowly and clearly , so she will easily understand and remember, what you’ve now promised to do so that this behavior won’t happen again?”</a:t>
            </a:r>
          </a:p>
        </p:txBody>
      </p:sp>
    </p:spTree>
    <p:extLst>
      <p:ext uri="{BB962C8B-B14F-4D97-AF65-F5344CB8AC3E}">
        <p14:creationId xmlns:p14="http://schemas.microsoft.com/office/powerpoint/2010/main" val="1415984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this sort of dialogue in TJ-friendly bottles</a:t>
            </a:r>
          </a:p>
        </p:txBody>
      </p:sp>
      <p:sp>
        <p:nvSpPr>
          <p:cNvPr id="3" name="Text Placeholder 2"/>
          <p:cNvSpPr>
            <a:spLocks noGrp="1"/>
          </p:cNvSpPr>
          <p:nvPr>
            <p:ph type="body" idx="1"/>
          </p:nvPr>
        </p:nvSpPr>
        <p:spPr/>
        <p:txBody>
          <a:bodyPr>
            <a:normAutofit fontScale="47500" lnSpcReduction="20000"/>
          </a:bodyPr>
          <a:lstStyle/>
          <a:p>
            <a:pPr marL="457200" indent="-457200">
              <a:buAutoNum type="arabicPeriod"/>
            </a:pPr>
            <a:r>
              <a:rPr lang="en-US" dirty="0"/>
              <a:t>In imposition of a probationary sentence—this would be a more therapeutic application of the law (TAL) than a judge unilaterally imposing conditions based on a pre-sentence report, etc.</a:t>
            </a:r>
          </a:p>
          <a:p>
            <a:pPr marL="457200" indent="-457200">
              <a:buAutoNum type="arabicPeriod"/>
            </a:pPr>
            <a:r>
              <a:rPr lang="en-US" dirty="0"/>
              <a:t>What about at the “back-end”, when one is to be conditionally released from prison?</a:t>
            </a:r>
          </a:p>
          <a:p>
            <a:r>
              <a:rPr lang="en-US" dirty="0"/>
              <a:t>      a. In the US, where the term and conditions of parole are often imposed early-- by the </a:t>
            </a:r>
            <a:r>
              <a:rPr lang="en-US" i="1" dirty="0"/>
              <a:t>sentencing judge </a:t>
            </a:r>
            <a:r>
              <a:rPr lang="en-US" dirty="0"/>
              <a:t>at the time of sentence imposition-- the “bottle” would not be TJ-friendly and this good TJ liquid couldn’t easily be used. The US system would be a candidate for therapeutic design(or redesign) of the law (TDL)</a:t>
            </a:r>
          </a:p>
          <a:p>
            <a:r>
              <a:rPr lang="en-US" dirty="0"/>
              <a:t>      b .A system that has </a:t>
            </a:r>
            <a:r>
              <a:rPr lang="en-US" i="1" dirty="0"/>
              <a:t>a separate </a:t>
            </a:r>
            <a:r>
              <a:rPr lang="en-US" dirty="0"/>
              <a:t>judge for the application of sentences, such as France, Spain, and a number of others in Europe and Latin America, would be Tj-friendly and should accommodate this sort of dialogue.  A judge using the rich TJ vineyard—procedural justice PLUS MORE—would be engaged in the therapeutic application of the law (TAL)</a:t>
            </a:r>
          </a:p>
        </p:txBody>
      </p:sp>
    </p:spTree>
    <p:extLst>
      <p:ext uri="{BB962C8B-B14F-4D97-AF65-F5344CB8AC3E}">
        <p14:creationId xmlns:p14="http://schemas.microsoft.com/office/powerpoint/2010/main" val="2142422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737</Words>
  <Application>Microsoft Macintosh PowerPoint</Application>
  <PresentationFormat>Widescreen</PresentationFormat>
  <Paragraphs>23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The TJ Vineyard</vt:lpstr>
      <vt:lpstr>Procedural Justice</vt:lpstr>
      <vt:lpstr>A Test for Procedural Justice</vt:lpstr>
      <vt:lpstr>Guided by procedural justice alone, this statement could earn high marks: </vt:lpstr>
      <vt:lpstr>The TJ Vineyard BEYOND procedural justice: other insights from psychology, criminology, social work..</vt:lpstr>
      <vt:lpstr>A richer, more nuanced judicial dialogue guided by the vineyard:</vt:lpstr>
      <vt:lpstr>Using this sort of dialogue in TJ-friendly bottles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TJ Vineyard</dc:title>
  <dc:creator>david wexler</dc:creator>
  <cp:lastModifiedBy>Microsoft Office User</cp:lastModifiedBy>
  <cp:revision>8</cp:revision>
  <dcterms:created xsi:type="dcterms:W3CDTF">2015-12-10T19:06:31Z</dcterms:created>
  <dcterms:modified xsi:type="dcterms:W3CDTF">2022-01-24T20:10:01Z</dcterms:modified>
</cp:coreProperties>
</file>